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6" r:id="rId8"/>
    <p:sldId id="277" r:id="rId9"/>
    <p:sldId id="278" r:id="rId10"/>
    <p:sldId id="274" r:id="rId11"/>
    <p:sldId id="280" r:id="rId12"/>
    <p:sldId id="272" r:id="rId13"/>
    <p:sldId id="279" r:id="rId14"/>
    <p:sldId id="275"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3178"/>
    <p:restoredTop sz="94591"/>
  </p:normalViewPr>
  <p:slideViewPr>
    <p:cSldViewPr snapToGrid="0" snapToObjects="1">
      <p:cViewPr varScale="1">
        <p:scale>
          <a:sx n="69" d="100"/>
          <a:sy n="69" d="100"/>
        </p:scale>
        <p:origin x="1208" y="472"/>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345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8455756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801673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5.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5</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210129" y="3226831"/>
            <a:ext cx="6968254"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27</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24th March </a:t>
            </a:r>
            <a:r>
              <a:rPr dirty="0">
                <a:latin typeface="Gill Sans MT" panose="020B0502020104020203" pitchFamily="34" charset="77"/>
              </a:rPr>
              <a:t>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94488" y="1309202"/>
            <a:ext cx="202940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dwell</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0" y="666808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Imad tried not to </a:t>
            </a:r>
            <a:r>
              <a:rPr lang="en-GB" b="1" dirty="0"/>
              <a:t>dwell</a:t>
            </a:r>
            <a:r>
              <a:rPr lang="en-GB" dirty="0"/>
              <a:t> on his mistake.</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dwell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791507959"/>
              </p:ext>
            </p:extLst>
          </p:nvPr>
        </p:nvGraphicFramePr>
        <p:xfrm>
          <a:off x="5110" y="7616819"/>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consider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ignore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well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deeply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regard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doubt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tell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briefly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pic>
        <p:nvPicPr>
          <p:cNvPr id="2" name="Picture 1">
            <a:extLst>
              <a:ext uri="{FF2B5EF4-FFF2-40B4-BE49-F238E27FC236}">
                <a16:creationId xmlns:a16="http://schemas.microsoft.com/office/drawing/2014/main" id="{1699CD9E-92AA-6C79-821C-4572CF10A9E1}"/>
              </a:ext>
            </a:extLst>
          </p:cNvPr>
          <p:cNvPicPr>
            <a:picLocks noChangeAspect="1"/>
          </p:cNvPicPr>
          <p:nvPr/>
        </p:nvPicPr>
        <p:blipFill>
          <a:blip r:embed="rId4"/>
          <a:stretch>
            <a:fillRect/>
          </a:stretch>
        </p:blipFill>
        <p:spPr>
          <a:xfrm>
            <a:off x="8119288" y="2697533"/>
            <a:ext cx="3739961" cy="3739961"/>
          </a:xfrm>
          <a:prstGeom prst="rect">
            <a:avLst/>
          </a:prstGeom>
        </p:spPr>
      </p:pic>
      <p:sp>
        <p:nvSpPr>
          <p:cNvPr id="6" name="TextBox 5">
            <a:extLst>
              <a:ext uri="{FF2B5EF4-FFF2-40B4-BE49-F238E27FC236}">
                <a16:creationId xmlns:a16="http://schemas.microsoft.com/office/drawing/2014/main" id="{C58FD2FB-EA82-5CAA-D50E-D3C8EED08E87}"/>
              </a:ext>
            </a:extLst>
          </p:cNvPr>
          <p:cNvSpPr txBox="1"/>
          <p:nvPr/>
        </p:nvSpPr>
        <p:spPr>
          <a:xfrm>
            <a:off x="814495" y="4004646"/>
            <a:ext cx="6463383"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dwell on something, especially something unpleasant, you think, speak or write about it a lot or for quite a long time.</a:t>
            </a:r>
          </a:p>
        </p:txBody>
      </p:sp>
    </p:spTree>
    <p:extLst>
      <p:ext uri="{BB962C8B-B14F-4D97-AF65-F5344CB8AC3E}">
        <p14:creationId xmlns:p14="http://schemas.microsoft.com/office/powerpoint/2010/main" val="4250856050"/>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453256" y="1339979"/>
            <a:ext cx="1485984"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rate</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 / 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15023" y="4221545"/>
            <a:ext cx="6422419"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The rate at which something happens is the speed with which it happens.</a:t>
            </a:r>
          </a:p>
        </p:txBody>
      </p:sp>
      <p:sp>
        <p:nvSpPr>
          <p:cNvPr id="155" name="The was a tear in Freddie’s new school jumper."/>
          <p:cNvSpPr txBox="1"/>
          <p:nvPr/>
        </p:nvSpPr>
        <p:spPr>
          <a:xfrm>
            <a:off x="0" y="669775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a:t>
            </a:r>
            <a:r>
              <a:rPr lang="en-GB" b="1" dirty="0"/>
              <a:t>rate</a:t>
            </a:r>
            <a:r>
              <a:rPr lang="en-GB" dirty="0"/>
              <a:t> Martha completed her assignment was impressive.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rate)</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507217427"/>
              </p:ext>
            </p:extLst>
          </p:nvPr>
        </p:nvGraphicFramePr>
        <p:xfrm>
          <a:off x="5110" y="771012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inaction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great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steady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AF05C427-D034-60CA-65FE-794348C1DEE3}"/>
              </a:ext>
            </a:extLst>
          </p:cNvPr>
          <p:cNvPicPr>
            <a:picLocks noChangeAspect="1"/>
          </p:cNvPicPr>
          <p:nvPr/>
        </p:nvPicPr>
        <p:blipFill>
          <a:blip r:embed="rId4"/>
          <a:stretch>
            <a:fillRect/>
          </a:stretch>
        </p:blipFill>
        <p:spPr>
          <a:xfrm>
            <a:off x="8159176" y="2845797"/>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88129" y="1309202"/>
            <a:ext cx="284212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arrange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0" y="670731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May told the class to </a:t>
            </a:r>
            <a:r>
              <a:rPr lang="en-GB" b="1" dirty="0"/>
              <a:t>arrange</a:t>
            </a:r>
            <a:r>
              <a:rPr lang="en-GB" dirty="0"/>
              <a:t> their desks in a circle</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(ar-range)</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658562671"/>
              </p:ext>
            </p:extLst>
          </p:nvPr>
        </p:nvGraphicFramePr>
        <p:xfrm>
          <a:off x="5110" y="771012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negotiate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disorder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change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carefully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schedule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neglect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-ments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strange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skilfully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814372" y="266377"/>
            <a:ext cx="10881184"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620118" y="4342513"/>
            <a:ext cx="6527132"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arrange with someone to do something, you make plans with them to do it.</a:t>
            </a:r>
          </a:p>
        </p:txBody>
      </p:sp>
      <p:pic>
        <p:nvPicPr>
          <p:cNvPr id="3" name="Picture 2">
            <a:extLst>
              <a:ext uri="{FF2B5EF4-FFF2-40B4-BE49-F238E27FC236}">
                <a16:creationId xmlns:a16="http://schemas.microsoft.com/office/drawing/2014/main" id="{163B28AF-3E7B-F449-3A53-66CFCDB99148}"/>
              </a:ext>
            </a:extLst>
          </p:cNvPr>
          <p:cNvPicPr>
            <a:picLocks noChangeAspect="1"/>
          </p:cNvPicPr>
          <p:nvPr/>
        </p:nvPicPr>
        <p:blipFill>
          <a:blip r:embed="rId4"/>
          <a:stretch>
            <a:fillRect/>
          </a:stretch>
        </p:blipFill>
        <p:spPr>
          <a:xfrm>
            <a:off x="8120029" y="2630466"/>
            <a:ext cx="3838147" cy="3838147"/>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16233" y="1304757"/>
            <a:ext cx="228107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clutch</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66810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 Myra had to </a:t>
            </a:r>
            <a:r>
              <a:rPr lang="en-GB" b="1" dirty="0"/>
              <a:t>clutch</a:t>
            </a:r>
            <a:r>
              <a:rPr lang="en-GB" dirty="0"/>
              <a:t> her pencil tightly </a:t>
            </a:r>
            <a:r>
              <a:rPr lang="en-GB"/>
              <a:t>while writing.</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86261" y="2165061"/>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clutch</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567475711"/>
              </p:ext>
            </p:extLst>
          </p:nvPr>
        </p:nvGraphicFramePr>
        <p:xfrm>
          <a:off x="5110" y="7691359"/>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clamp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release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touch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grasp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much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firmly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3AC8A135-D086-3153-77AD-98B34A88836B}"/>
              </a:ext>
            </a:extLst>
          </p:cNvPr>
          <p:cNvSpPr txBox="1"/>
          <p:nvPr/>
        </p:nvSpPr>
        <p:spPr>
          <a:xfrm>
            <a:off x="315853" y="4044192"/>
            <a:ext cx="7221407"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clutch at something or clutch something, you hold it tightly, usually because you are afraid or anxious.</a:t>
            </a:r>
          </a:p>
        </p:txBody>
      </p:sp>
      <p:pic>
        <p:nvPicPr>
          <p:cNvPr id="6" name="Picture 5">
            <a:extLst>
              <a:ext uri="{FF2B5EF4-FFF2-40B4-BE49-F238E27FC236}">
                <a16:creationId xmlns:a16="http://schemas.microsoft.com/office/drawing/2014/main" id="{C81C1627-6F2A-F7EB-28B7-3F712AF89364}"/>
              </a:ext>
            </a:extLst>
          </p:cNvPr>
          <p:cNvPicPr>
            <a:picLocks noChangeAspect="1"/>
          </p:cNvPicPr>
          <p:nvPr/>
        </p:nvPicPr>
        <p:blipFill>
          <a:blip r:embed="rId4"/>
          <a:stretch>
            <a:fillRect/>
          </a:stretch>
        </p:blipFill>
        <p:spPr>
          <a:xfrm>
            <a:off x="8406976" y="2715059"/>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4" y="281765"/>
            <a:ext cx="1057982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50251" y="1339979"/>
            <a:ext cx="3117841"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unkempt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42257" y="4134300"/>
            <a:ext cx="6707158" cy="20723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you describe something or someone as unkempt, you mean that they are untidy, and not looked after carefully or kept neat.</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John’s </a:t>
            </a:r>
            <a:r>
              <a:rPr lang="en-GB" b="1" dirty="0"/>
              <a:t>unkempt</a:t>
            </a:r>
            <a:r>
              <a:rPr lang="en-GB" dirty="0"/>
              <a:t> desk was covered in rubbish.</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un-kempt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348722581"/>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grubby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attempt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appear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rumpled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tidy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contempt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1E4CC4FA-76DB-4EE1-0D9F-3E162C8E855B}"/>
              </a:ext>
            </a:extLst>
          </p:cNvPr>
          <p:cNvPicPr>
            <a:picLocks noChangeAspect="1"/>
          </p:cNvPicPr>
          <p:nvPr/>
        </p:nvPicPr>
        <p:blipFill>
          <a:blip r:embed="rId4"/>
          <a:stretch>
            <a:fillRect/>
          </a:stretch>
        </p:blipFill>
        <p:spPr>
          <a:xfrm>
            <a:off x="7960185" y="2868069"/>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609390054"/>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crush</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parade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undo</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wink</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182506391"/>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rate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clutch</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arrange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unkempt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4238323851"/>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crush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distance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undo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parade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wink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449334268"/>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When two things are very far apart, you talk about the *** between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To *** something that has been done means to reverse its effect.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i="0" u="none" strike="noStrike" cap="none" spc="0" normalizeH="0" baseline="0" dirty="0">
                          <a:ln>
                            <a:noFill/>
                          </a:ln>
                          <a:solidFill>
                            <a:srgbClr val="000000"/>
                          </a:solidFill>
                          <a:effectLst/>
                          <a:uFillTx/>
                          <a:latin typeface="Gill Sans MT" panose="020B0502020104020203" pitchFamily="34" charset="77"/>
                          <a:sym typeface="Helvetica Light"/>
                        </a:rPr>
                        <a:t>When you *** at someone, you look towards them and close one eye very briefly, usually as a signal that something is a joke or a secret.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To *** something means to press it very hard so that its shape is destroyed or so that it breaks into pieces.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people *** something, they show it in public so that it can be admired.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8" name="Picture 7">
            <a:extLst>
              <a:ext uri="{FF2B5EF4-FFF2-40B4-BE49-F238E27FC236}">
                <a16:creationId xmlns:a16="http://schemas.microsoft.com/office/drawing/2014/main" id="{D520DEEF-7A77-B232-197B-EF927BF96D08}"/>
              </a:ext>
            </a:extLst>
          </p:cNvPr>
          <p:cNvPicPr>
            <a:picLocks noChangeAspect="1"/>
          </p:cNvPicPr>
          <p:nvPr/>
        </p:nvPicPr>
        <p:blipFill>
          <a:blip r:embed="rId5"/>
          <a:stretch>
            <a:fillRect/>
          </a:stretch>
        </p:blipFill>
        <p:spPr>
          <a:xfrm>
            <a:off x="11158632" y="6677473"/>
            <a:ext cx="835102" cy="835102"/>
          </a:xfrm>
          <a:prstGeom prst="rect">
            <a:avLst/>
          </a:prstGeom>
        </p:spPr>
      </p:pic>
      <p:pic>
        <p:nvPicPr>
          <p:cNvPr id="10" name="Picture 9">
            <a:extLst>
              <a:ext uri="{FF2B5EF4-FFF2-40B4-BE49-F238E27FC236}">
                <a16:creationId xmlns:a16="http://schemas.microsoft.com/office/drawing/2014/main" id="{D598E2C1-344D-1D2C-0C18-6A35DD5F8C1E}"/>
              </a:ext>
            </a:extLst>
          </p:cNvPr>
          <p:cNvPicPr>
            <a:picLocks noChangeAspect="1"/>
          </p:cNvPicPr>
          <p:nvPr/>
        </p:nvPicPr>
        <p:blipFill>
          <a:blip r:embed="rId6"/>
          <a:stretch>
            <a:fillRect/>
          </a:stretch>
        </p:blipFill>
        <p:spPr>
          <a:xfrm>
            <a:off x="11077202" y="2811421"/>
            <a:ext cx="933589" cy="933589"/>
          </a:xfrm>
          <a:prstGeom prst="rect">
            <a:avLst/>
          </a:prstGeom>
        </p:spPr>
      </p:pic>
      <p:pic>
        <p:nvPicPr>
          <p:cNvPr id="11" name="Picture 10">
            <a:extLst>
              <a:ext uri="{FF2B5EF4-FFF2-40B4-BE49-F238E27FC236}">
                <a16:creationId xmlns:a16="http://schemas.microsoft.com/office/drawing/2014/main" id="{9587B46F-6833-595B-EEBE-41C7B1B684B6}"/>
              </a:ext>
            </a:extLst>
          </p:cNvPr>
          <p:cNvPicPr>
            <a:picLocks noChangeAspect="1"/>
          </p:cNvPicPr>
          <p:nvPr/>
        </p:nvPicPr>
        <p:blipFill>
          <a:blip r:embed="rId7"/>
          <a:stretch>
            <a:fillRect/>
          </a:stretch>
        </p:blipFill>
        <p:spPr>
          <a:xfrm>
            <a:off x="10989640" y="3943212"/>
            <a:ext cx="1019188" cy="1019188"/>
          </a:xfrm>
          <a:prstGeom prst="rect">
            <a:avLst/>
          </a:prstGeom>
        </p:spPr>
      </p:pic>
      <p:pic>
        <p:nvPicPr>
          <p:cNvPr id="12" name="Picture 11">
            <a:extLst>
              <a:ext uri="{FF2B5EF4-FFF2-40B4-BE49-F238E27FC236}">
                <a16:creationId xmlns:a16="http://schemas.microsoft.com/office/drawing/2014/main" id="{19DA1655-D835-50FA-9B9E-4E2B15D93692}"/>
              </a:ext>
            </a:extLst>
          </p:cNvPr>
          <p:cNvPicPr>
            <a:picLocks noChangeAspect="1"/>
          </p:cNvPicPr>
          <p:nvPr/>
        </p:nvPicPr>
        <p:blipFill>
          <a:blip r:embed="rId8"/>
          <a:stretch>
            <a:fillRect/>
          </a:stretch>
        </p:blipFill>
        <p:spPr>
          <a:xfrm>
            <a:off x="11160513" y="7964113"/>
            <a:ext cx="835102" cy="835102"/>
          </a:xfrm>
          <a:prstGeom prst="rect">
            <a:avLst/>
          </a:prstGeom>
        </p:spPr>
      </p:pic>
      <p:pic>
        <p:nvPicPr>
          <p:cNvPr id="15" name="Picture 14">
            <a:extLst>
              <a:ext uri="{FF2B5EF4-FFF2-40B4-BE49-F238E27FC236}">
                <a16:creationId xmlns:a16="http://schemas.microsoft.com/office/drawing/2014/main" id="{48FDDD79-9E25-0290-D662-1AFFCE7018E4}"/>
              </a:ext>
            </a:extLst>
          </p:cNvPr>
          <p:cNvPicPr>
            <a:picLocks noChangeAspect="1"/>
          </p:cNvPicPr>
          <p:nvPr/>
        </p:nvPicPr>
        <p:blipFill>
          <a:blip r:embed="rId9"/>
          <a:stretch>
            <a:fillRect/>
          </a:stretch>
        </p:blipFill>
        <p:spPr>
          <a:xfrm>
            <a:off x="11045455" y="5167947"/>
            <a:ext cx="999522" cy="999522"/>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439130197"/>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dwell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rate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arrange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clutch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unkempt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4045405544"/>
              </p:ext>
            </p:extLst>
          </p:nvPr>
        </p:nvGraphicFramePr>
        <p:xfrm>
          <a:off x="5307795" y="1251704"/>
          <a:ext cx="4947829" cy="7723200"/>
        </p:xfrm>
        <a:graphic>
          <a:graphicData uri="http://schemas.openxmlformats.org/drawingml/2006/table">
            <a:tbl>
              <a:tblPr firstRow="1" bandRow="1">
                <a:tableStyleId>{5940675A-B579-460E-94D1-54222C63F5DA}</a:tableStyleId>
              </a:tblPr>
              <a:tblGrid>
                <a:gridCol w="4947829">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on something, especially something unpleasant, you think, speak, or write about it a lot or for quite a long time.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with someone to do something, you make plans with them to do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The *** at which something happens is the speed with which it happens.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describe something or someone as ***, you mean that they are untidy, and not looked after carefully or kept neat.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at something or *** something, you hold it tightly, usually because you are afraid or anxious.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8" name="Picture 7">
            <a:extLst>
              <a:ext uri="{FF2B5EF4-FFF2-40B4-BE49-F238E27FC236}">
                <a16:creationId xmlns:a16="http://schemas.microsoft.com/office/drawing/2014/main" id="{AC224ED3-89D7-1F2E-F191-94E8FA185AE1}"/>
              </a:ext>
            </a:extLst>
          </p:cNvPr>
          <p:cNvPicPr>
            <a:picLocks noChangeAspect="1"/>
          </p:cNvPicPr>
          <p:nvPr/>
        </p:nvPicPr>
        <p:blipFill>
          <a:blip r:embed="rId5"/>
          <a:stretch>
            <a:fillRect/>
          </a:stretch>
        </p:blipFill>
        <p:spPr>
          <a:xfrm>
            <a:off x="11250383" y="2891354"/>
            <a:ext cx="933589" cy="933589"/>
          </a:xfrm>
          <a:prstGeom prst="rect">
            <a:avLst/>
          </a:prstGeom>
        </p:spPr>
      </p:pic>
      <p:pic>
        <p:nvPicPr>
          <p:cNvPr id="11" name="Picture 10">
            <a:extLst>
              <a:ext uri="{FF2B5EF4-FFF2-40B4-BE49-F238E27FC236}">
                <a16:creationId xmlns:a16="http://schemas.microsoft.com/office/drawing/2014/main" id="{B14C2BE7-2B47-B6F2-B1B0-21482034E2C6}"/>
              </a:ext>
            </a:extLst>
          </p:cNvPr>
          <p:cNvPicPr>
            <a:picLocks noChangeAspect="1"/>
          </p:cNvPicPr>
          <p:nvPr/>
        </p:nvPicPr>
        <p:blipFill>
          <a:blip r:embed="rId6"/>
          <a:stretch>
            <a:fillRect/>
          </a:stretch>
        </p:blipFill>
        <p:spPr>
          <a:xfrm>
            <a:off x="11196066" y="4103587"/>
            <a:ext cx="961620" cy="961620"/>
          </a:xfrm>
          <a:prstGeom prst="rect">
            <a:avLst/>
          </a:prstGeom>
        </p:spPr>
      </p:pic>
      <p:pic>
        <p:nvPicPr>
          <p:cNvPr id="12" name="Picture 11">
            <a:extLst>
              <a:ext uri="{FF2B5EF4-FFF2-40B4-BE49-F238E27FC236}">
                <a16:creationId xmlns:a16="http://schemas.microsoft.com/office/drawing/2014/main" id="{0747E303-CD32-336C-DD76-4F48F3C32739}"/>
              </a:ext>
            </a:extLst>
          </p:cNvPr>
          <p:cNvPicPr>
            <a:picLocks noChangeAspect="1"/>
          </p:cNvPicPr>
          <p:nvPr/>
        </p:nvPicPr>
        <p:blipFill>
          <a:blip r:embed="rId7"/>
          <a:stretch>
            <a:fillRect/>
          </a:stretch>
        </p:blipFill>
        <p:spPr>
          <a:xfrm>
            <a:off x="11151571" y="7939772"/>
            <a:ext cx="799699" cy="799699"/>
          </a:xfrm>
          <a:prstGeom prst="rect">
            <a:avLst/>
          </a:prstGeom>
        </p:spPr>
      </p:pic>
      <p:pic>
        <p:nvPicPr>
          <p:cNvPr id="15" name="Picture 14">
            <a:extLst>
              <a:ext uri="{FF2B5EF4-FFF2-40B4-BE49-F238E27FC236}">
                <a16:creationId xmlns:a16="http://schemas.microsoft.com/office/drawing/2014/main" id="{6B3DB6A9-2635-E39D-0AE0-C92972EC5039}"/>
              </a:ext>
            </a:extLst>
          </p:cNvPr>
          <p:cNvPicPr>
            <a:picLocks noChangeAspect="1"/>
          </p:cNvPicPr>
          <p:nvPr/>
        </p:nvPicPr>
        <p:blipFill>
          <a:blip r:embed="rId8"/>
          <a:stretch>
            <a:fillRect/>
          </a:stretch>
        </p:blipFill>
        <p:spPr>
          <a:xfrm>
            <a:off x="10977961" y="6312349"/>
            <a:ext cx="1206011" cy="1206011"/>
          </a:xfrm>
          <a:prstGeom prst="rect">
            <a:avLst/>
          </a:prstGeom>
        </p:spPr>
      </p:pic>
      <p:pic>
        <p:nvPicPr>
          <p:cNvPr id="2" name="Picture 1">
            <a:extLst>
              <a:ext uri="{FF2B5EF4-FFF2-40B4-BE49-F238E27FC236}">
                <a16:creationId xmlns:a16="http://schemas.microsoft.com/office/drawing/2014/main" id="{A5ABB255-A25D-B814-6A63-E6649515666C}"/>
              </a:ext>
            </a:extLst>
          </p:cNvPr>
          <p:cNvPicPr>
            <a:picLocks noChangeAspect="1"/>
          </p:cNvPicPr>
          <p:nvPr/>
        </p:nvPicPr>
        <p:blipFill>
          <a:blip r:embed="rId9"/>
          <a:stretch>
            <a:fillRect/>
          </a:stretch>
        </p:blipFill>
        <p:spPr>
          <a:xfrm>
            <a:off x="11055810" y="5281411"/>
            <a:ext cx="991220" cy="991220"/>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664157" y="4021403"/>
            <a:ext cx="247503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distance</a:t>
            </a:r>
            <a:endParaRPr dirty="0">
              <a:latin typeface="Gill Sans MT" panose="020B0502020104020203" pitchFamily="34" charset="77"/>
            </a:endParaRPr>
          </a:p>
        </p:txBody>
      </p:sp>
      <p:sp>
        <p:nvSpPr>
          <p:cNvPr id="135" name="spare"/>
          <p:cNvSpPr txBox="1"/>
          <p:nvPr/>
        </p:nvSpPr>
        <p:spPr>
          <a:xfrm>
            <a:off x="3129027" y="4857999"/>
            <a:ext cx="154529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undo</a:t>
            </a:r>
            <a:endParaRPr b="1" dirty="0">
              <a:latin typeface="Gill Sans MT" panose="020B0502020104020203" pitchFamily="34" charset="77"/>
              <a:sym typeface="American Typewriter"/>
            </a:endParaRPr>
          </a:p>
        </p:txBody>
      </p:sp>
      <p:sp>
        <p:nvSpPr>
          <p:cNvPr id="136" name="chipped"/>
          <p:cNvSpPr txBox="1"/>
          <p:nvPr/>
        </p:nvSpPr>
        <p:spPr>
          <a:xfrm>
            <a:off x="2856519" y="5712238"/>
            <a:ext cx="2090317"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parade</a:t>
            </a:r>
            <a:endParaRPr dirty="0">
              <a:latin typeface="Gill Sans MT" panose="020B0502020104020203" pitchFamily="34" charset="77"/>
            </a:endParaRPr>
          </a:p>
        </p:txBody>
      </p:sp>
      <p:sp>
        <p:nvSpPr>
          <p:cNvPr id="137" name="lift"/>
          <p:cNvSpPr txBox="1"/>
          <p:nvPr/>
        </p:nvSpPr>
        <p:spPr>
          <a:xfrm>
            <a:off x="3074530" y="6647306"/>
            <a:ext cx="144911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wink</a:t>
            </a:r>
            <a:endParaRPr dirty="0">
              <a:latin typeface="Gill Sans MT" panose="020B0502020104020203" pitchFamily="34" charset="77"/>
            </a:endParaRPr>
          </a:p>
        </p:txBody>
      </p:sp>
      <p:sp>
        <p:nvSpPr>
          <p:cNvPr id="138" name="mutter"/>
          <p:cNvSpPr txBox="1"/>
          <p:nvPr/>
        </p:nvSpPr>
        <p:spPr>
          <a:xfrm>
            <a:off x="8547686" y="3968985"/>
            <a:ext cx="1295227"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rate</a:t>
            </a:r>
            <a:endParaRPr b="1" dirty="0">
              <a:latin typeface="Gill Sans MT" panose="020B0502020104020203" pitchFamily="34" charset="77"/>
              <a:sym typeface="American Typewriter"/>
            </a:endParaRPr>
          </a:p>
        </p:txBody>
      </p:sp>
      <p:sp>
        <p:nvSpPr>
          <p:cNvPr id="139" name="unveil"/>
          <p:cNvSpPr txBox="1"/>
          <p:nvPr/>
        </p:nvSpPr>
        <p:spPr>
          <a:xfrm>
            <a:off x="8277295" y="5762838"/>
            <a:ext cx="1853072"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clutch</a:t>
            </a:r>
            <a:endParaRPr dirty="0">
              <a:latin typeface="Gill Sans MT" panose="020B0502020104020203" pitchFamily="34" charset="77"/>
              <a:sym typeface="American Typewriter"/>
            </a:endParaRPr>
          </a:p>
        </p:txBody>
      </p:sp>
      <p:sp>
        <p:nvSpPr>
          <p:cNvPr id="140" name="tolerate"/>
          <p:cNvSpPr txBox="1"/>
          <p:nvPr/>
        </p:nvSpPr>
        <p:spPr>
          <a:xfrm>
            <a:off x="8493033" y="3093860"/>
            <a:ext cx="1615827"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dwell</a:t>
            </a:r>
            <a:endParaRPr dirty="0">
              <a:latin typeface="Gill Sans MT" panose="020B0502020104020203" pitchFamily="34" charset="77"/>
            </a:endParaRPr>
          </a:p>
        </p:txBody>
      </p:sp>
      <p:sp>
        <p:nvSpPr>
          <p:cNvPr id="141" name="fixation"/>
          <p:cNvSpPr txBox="1"/>
          <p:nvPr/>
        </p:nvSpPr>
        <p:spPr>
          <a:xfrm>
            <a:off x="8025108" y="4858000"/>
            <a:ext cx="2340384"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arrange</a:t>
            </a:r>
            <a:endParaRPr dirty="0">
              <a:latin typeface="Gill Sans MT" panose="020B0502020104020203" pitchFamily="34" charset="77"/>
            </a:endParaRPr>
          </a:p>
        </p:txBody>
      </p:sp>
      <p:sp>
        <p:nvSpPr>
          <p:cNvPr id="142" name="rustle"/>
          <p:cNvSpPr txBox="1"/>
          <p:nvPr/>
        </p:nvSpPr>
        <p:spPr>
          <a:xfrm>
            <a:off x="7866479" y="6628256"/>
            <a:ext cx="269945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unkempt</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64758"/>
            <a:ext cx="2675845"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4800" b="1" i="0" u="none" strike="noStrike" dirty="0">
                <a:solidFill>
                  <a:srgbClr val="000000"/>
                </a:solidFill>
                <a:effectLst/>
                <a:latin typeface="Gill Sans MT" panose="020B0502020104020203" pitchFamily="34" charset="77"/>
              </a:rPr>
              <a:t>crush</a:t>
            </a:r>
            <a:endPar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54237" y="298447"/>
            <a:ext cx="690253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crush</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60467" y="5584004"/>
            <a:ext cx="10244333"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distance</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F0E2791C-53AB-1229-FEBD-353284B17BC9}"/>
              </a:ext>
            </a:extLst>
          </p:cNvPr>
          <p:cNvPicPr>
            <a:picLocks noChangeAspect="1"/>
          </p:cNvPicPr>
          <p:nvPr/>
        </p:nvPicPr>
        <p:blipFill>
          <a:blip r:embed="rId4"/>
          <a:stretch>
            <a:fillRect/>
          </a:stretch>
        </p:blipFill>
        <p:spPr>
          <a:xfrm>
            <a:off x="8880279" y="563108"/>
            <a:ext cx="3251200" cy="3251200"/>
          </a:xfrm>
          <a:prstGeom prst="rect">
            <a:avLst/>
          </a:prstGeom>
        </p:spPr>
      </p:pic>
      <p:pic>
        <p:nvPicPr>
          <p:cNvPr id="4" name="Picture 3">
            <a:extLst>
              <a:ext uri="{FF2B5EF4-FFF2-40B4-BE49-F238E27FC236}">
                <a16:creationId xmlns:a16="http://schemas.microsoft.com/office/drawing/2014/main" id="{676A7B05-CD2F-D0A4-D631-01E159654485}"/>
              </a:ext>
            </a:extLst>
          </p:cNvPr>
          <p:cNvPicPr>
            <a:picLocks noChangeAspect="1"/>
          </p:cNvPicPr>
          <p:nvPr/>
        </p:nvPicPr>
        <p:blipFill>
          <a:blip r:embed="rId5"/>
          <a:stretch>
            <a:fillRect/>
          </a:stretch>
        </p:blipFill>
        <p:spPr>
          <a:xfrm>
            <a:off x="682708" y="5714296"/>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63459" y="0"/>
            <a:ext cx="642163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undo</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85580" y="4869257"/>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parade</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BF96316D-8039-1F33-C5ED-3329DE2AD730}"/>
              </a:ext>
            </a:extLst>
          </p:cNvPr>
          <p:cNvPicPr>
            <a:picLocks noChangeAspect="1"/>
          </p:cNvPicPr>
          <p:nvPr/>
        </p:nvPicPr>
        <p:blipFill>
          <a:blip r:embed="rId4"/>
          <a:stretch>
            <a:fillRect/>
          </a:stretch>
        </p:blipFill>
        <p:spPr>
          <a:xfrm>
            <a:off x="8478812" y="524179"/>
            <a:ext cx="3251200" cy="3251200"/>
          </a:xfrm>
          <a:prstGeom prst="rect">
            <a:avLst/>
          </a:prstGeom>
        </p:spPr>
      </p:pic>
      <p:pic>
        <p:nvPicPr>
          <p:cNvPr id="4" name="Picture 3">
            <a:extLst>
              <a:ext uri="{FF2B5EF4-FFF2-40B4-BE49-F238E27FC236}">
                <a16:creationId xmlns:a16="http://schemas.microsoft.com/office/drawing/2014/main" id="{C8C3AF3A-B52A-FE6B-7911-59B218EE5392}"/>
              </a:ext>
            </a:extLst>
          </p:cNvPr>
          <p:cNvPicPr>
            <a:picLocks noChangeAspect="1"/>
          </p:cNvPicPr>
          <p:nvPr/>
        </p:nvPicPr>
        <p:blipFill>
          <a:blip r:embed="rId5"/>
          <a:stretch>
            <a:fillRect/>
          </a:stretch>
        </p:blipFill>
        <p:spPr>
          <a:xfrm>
            <a:off x="428600" y="5486353"/>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50462" y="127069"/>
            <a:ext cx="597920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wink</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09909" y="5341229"/>
            <a:ext cx="1234608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dwell</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C6579C9F-3293-7CD0-16F7-F70854DCAB65}"/>
              </a:ext>
            </a:extLst>
          </p:cNvPr>
          <p:cNvPicPr>
            <a:picLocks noChangeAspect="1"/>
          </p:cNvPicPr>
          <p:nvPr/>
        </p:nvPicPr>
        <p:blipFill>
          <a:blip r:embed="rId4"/>
          <a:stretch>
            <a:fillRect/>
          </a:stretch>
        </p:blipFill>
        <p:spPr>
          <a:xfrm>
            <a:off x="8466167" y="563669"/>
            <a:ext cx="3251200" cy="3251200"/>
          </a:xfrm>
          <a:prstGeom prst="rect">
            <a:avLst/>
          </a:prstGeom>
        </p:spPr>
      </p:pic>
      <p:pic>
        <p:nvPicPr>
          <p:cNvPr id="4" name="Picture 3">
            <a:extLst>
              <a:ext uri="{FF2B5EF4-FFF2-40B4-BE49-F238E27FC236}">
                <a16:creationId xmlns:a16="http://schemas.microsoft.com/office/drawing/2014/main" id="{C329DC8B-FBA0-62DA-9E7E-1AA40F2C6DB6}"/>
              </a:ext>
            </a:extLst>
          </p:cNvPr>
          <p:cNvPicPr>
            <a:picLocks noChangeAspect="1"/>
          </p:cNvPicPr>
          <p:nvPr/>
        </p:nvPicPr>
        <p:blipFill>
          <a:blip r:embed="rId5"/>
          <a:stretch>
            <a:fillRect/>
          </a:stretch>
        </p:blipFill>
        <p:spPr>
          <a:xfrm>
            <a:off x="887193" y="5686782"/>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46357" y="0"/>
            <a:ext cx="511358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rate</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49163" y="5554457"/>
            <a:ext cx="9855034"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arrange</a:t>
            </a:r>
            <a:endParaRPr sz="16600" dirty="0">
              <a:latin typeface="Gill Sans MT" panose="020B0502020104020203" pitchFamily="34" charset="77"/>
            </a:endParaRPr>
          </a:p>
        </p:txBody>
      </p:sp>
      <p:pic>
        <p:nvPicPr>
          <p:cNvPr id="4" name="Picture 3">
            <a:extLst>
              <a:ext uri="{FF2B5EF4-FFF2-40B4-BE49-F238E27FC236}">
                <a16:creationId xmlns:a16="http://schemas.microsoft.com/office/drawing/2014/main" id="{93025FCC-8F68-BAAD-F553-C995228BB539}"/>
              </a:ext>
            </a:extLst>
          </p:cNvPr>
          <p:cNvPicPr>
            <a:picLocks noChangeAspect="1"/>
          </p:cNvPicPr>
          <p:nvPr/>
        </p:nvPicPr>
        <p:blipFill>
          <a:blip r:embed="rId4"/>
          <a:stretch>
            <a:fillRect/>
          </a:stretch>
        </p:blipFill>
        <p:spPr>
          <a:xfrm>
            <a:off x="554060" y="5744930"/>
            <a:ext cx="3251200" cy="3251200"/>
          </a:xfrm>
          <a:prstGeom prst="rect">
            <a:avLst/>
          </a:prstGeom>
        </p:spPr>
      </p:pic>
      <p:pic>
        <p:nvPicPr>
          <p:cNvPr id="5" name="Picture 4">
            <a:extLst>
              <a:ext uri="{FF2B5EF4-FFF2-40B4-BE49-F238E27FC236}">
                <a16:creationId xmlns:a16="http://schemas.microsoft.com/office/drawing/2014/main" id="{781306BA-95FA-8C42-3E82-E32E34C82FD6}"/>
              </a:ext>
            </a:extLst>
          </p:cNvPr>
          <p:cNvPicPr>
            <a:picLocks noChangeAspect="1"/>
          </p:cNvPicPr>
          <p:nvPr/>
        </p:nvPicPr>
        <p:blipFill>
          <a:blip r:embed="rId5"/>
          <a:stretch>
            <a:fillRect/>
          </a:stretch>
        </p:blipFill>
        <p:spPr>
          <a:xfrm>
            <a:off x="7954149" y="564102"/>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07533" y="-6032062"/>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83246" y="190287"/>
            <a:ext cx="11999897"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clutch</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70101" y="5887012"/>
            <a:ext cx="10288591"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unkempt</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676A04DA-A023-DC3C-BF5B-E7C49D5C27B6}"/>
              </a:ext>
            </a:extLst>
          </p:cNvPr>
          <p:cNvPicPr>
            <a:picLocks noChangeAspect="1"/>
          </p:cNvPicPr>
          <p:nvPr/>
        </p:nvPicPr>
        <p:blipFill>
          <a:blip r:embed="rId4"/>
          <a:stretch>
            <a:fillRect/>
          </a:stretch>
        </p:blipFill>
        <p:spPr>
          <a:xfrm>
            <a:off x="8793454" y="602862"/>
            <a:ext cx="3251200" cy="3251200"/>
          </a:xfrm>
          <a:prstGeom prst="rect">
            <a:avLst/>
          </a:prstGeom>
        </p:spPr>
      </p:pic>
      <p:pic>
        <p:nvPicPr>
          <p:cNvPr id="4" name="Picture 3">
            <a:extLst>
              <a:ext uri="{FF2B5EF4-FFF2-40B4-BE49-F238E27FC236}">
                <a16:creationId xmlns:a16="http://schemas.microsoft.com/office/drawing/2014/main" id="{D9D9D4ED-89AC-C6E2-D9C9-302AF00ADACF}"/>
              </a:ext>
            </a:extLst>
          </p:cNvPr>
          <p:cNvPicPr>
            <a:picLocks noChangeAspect="1"/>
          </p:cNvPicPr>
          <p:nvPr/>
        </p:nvPicPr>
        <p:blipFill>
          <a:blip r:embed="rId5"/>
          <a:stretch>
            <a:fillRect/>
          </a:stretch>
        </p:blipFill>
        <p:spPr>
          <a:xfrm>
            <a:off x="628945" y="5209384"/>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41837" y="437251"/>
            <a:ext cx="7303282"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ea typeface="Ayuthaya" pitchFamily="2" charset="-34"/>
                <a:cs typeface="Futura Medium" panose="020B0602020204020303" pitchFamily="34" charset="-79"/>
              </a:rPr>
              <a:t>crush</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57164" y="6045011"/>
            <a:ext cx="10244333"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distance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C737570D-3934-2914-F5D9-D1B82AA75F76}"/>
              </a:ext>
            </a:extLst>
          </p:cNvPr>
          <p:cNvPicPr>
            <a:picLocks noChangeAspect="1"/>
          </p:cNvPicPr>
          <p:nvPr/>
        </p:nvPicPr>
        <p:blipFill>
          <a:blip r:embed="rId4"/>
          <a:stretch>
            <a:fillRect/>
          </a:stretch>
        </p:blipFill>
        <p:spPr>
          <a:xfrm>
            <a:off x="8669785" y="602862"/>
            <a:ext cx="3251200" cy="3251200"/>
          </a:xfrm>
          <a:prstGeom prst="rect">
            <a:avLst/>
          </a:prstGeom>
        </p:spPr>
      </p:pic>
      <p:pic>
        <p:nvPicPr>
          <p:cNvPr id="4" name="Picture 3">
            <a:extLst>
              <a:ext uri="{FF2B5EF4-FFF2-40B4-BE49-F238E27FC236}">
                <a16:creationId xmlns:a16="http://schemas.microsoft.com/office/drawing/2014/main" id="{338DB7B3-012D-23B8-C533-1FAC9D38D159}"/>
              </a:ext>
            </a:extLst>
          </p:cNvPr>
          <p:cNvPicPr>
            <a:picLocks noChangeAspect="1"/>
          </p:cNvPicPr>
          <p:nvPr/>
        </p:nvPicPr>
        <p:blipFill>
          <a:blip r:embed="rId5"/>
          <a:stretch>
            <a:fillRect/>
          </a:stretch>
        </p:blipFill>
        <p:spPr>
          <a:xfrm>
            <a:off x="506611" y="5724319"/>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71868" y="495034"/>
            <a:ext cx="713176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undo</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99202" y="5391723"/>
            <a:ext cx="1041922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parade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B83AD13A-CE8D-2DC4-C599-4C8E665FA7AC}"/>
              </a:ext>
            </a:extLst>
          </p:cNvPr>
          <p:cNvPicPr>
            <a:picLocks noChangeAspect="1"/>
          </p:cNvPicPr>
          <p:nvPr/>
        </p:nvPicPr>
        <p:blipFill>
          <a:blip r:embed="rId4"/>
          <a:stretch>
            <a:fillRect/>
          </a:stretch>
        </p:blipFill>
        <p:spPr>
          <a:xfrm>
            <a:off x="8689194" y="602862"/>
            <a:ext cx="3251200" cy="3251200"/>
          </a:xfrm>
          <a:prstGeom prst="rect">
            <a:avLst/>
          </a:prstGeom>
        </p:spPr>
      </p:pic>
      <p:pic>
        <p:nvPicPr>
          <p:cNvPr id="4" name="Picture 3">
            <a:extLst>
              <a:ext uri="{FF2B5EF4-FFF2-40B4-BE49-F238E27FC236}">
                <a16:creationId xmlns:a16="http://schemas.microsoft.com/office/drawing/2014/main" id="{49AB7FF2-50BF-F2F5-FBFD-AEEF7053F369}"/>
              </a:ext>
            </a:extLst>
          </p:cNvPr>
          <p:cNvPicPr>
            <a:picLocks noChangeAspect="1"/>
          </p:cNvPicPr>
          <p:nvPr/>
        </p:nvPicPr>
        <p:blipFill>
          <a:blip r:embed="rId5"/>
          <a:stretch>
            <a:fillRect/>
          </a:stretch>
        </p:blipFill>
        <p:spPr>
          <a:xfrm>
            <a:off x="525274" y="5561032"/>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961768" y="473186"/>
            <a:ext cx="644407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wink</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418480" y="5674092"/>
            <a:ext cx="1234608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dwell</a:t>
            </a:r>
            <a:endParaRPr sz="23900" dirty="0">
              <a:latin typeface="Futura Medium" panose="020B0602020204020303" pitchFamily="34" charset="-79"/>
              <a:cs typeface="Futura Medium" panose="020B0602020204020303" pitchFamily="34" charset="-79"/>
            </a:endParaRPr>
          </a:p>
        </p:txBody>
      </p:sp>
      <p:sp>
        <p:nvSpPr>
          <p:cNvPr id="5" name="TextBox 4">
            <a:extLst>
              <a:ext uri="{FF2B5EF4-FFF2-40B4-BE49-F238E27FC236}">
                <a16:creationId xmlns:a16="http://schemas.microsoft.com/office/drawing/2014/main" id="{AC51DBDD-6E1E-9CB0-11B3-6AC6404BFAF9}"/>
              </a:ext>
            </a:extLst>
          </p:cNvPr>
          <p:cNvSpPr txBox="1"/>
          <p:nvPr/>
        </p:nvSpPr>
        <p:spPr>
          <a:xfrm>
            <a:off x="5553605" y="-1513628"/>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Helvetica Light"/>
            </a:endParaRPr>
          </a:p>
        </p:txBody>
      </p:sp>
      <p:pic>
        <p:nvPicPr>
          <p:cNvPr id="2" name="Picture 1">
            <a:extLst>
              <a:ext uri="{FF2B5EF4-FFF2-40B4-BE49-F238E27FC236}">
                <a16:creationId xmlns:a16="http://schemas.microsoft.com/office/drawing/2014/main" id="{563EC993-41A1-E0C5-F8A1-37CAAE1CB148}"/>
              </a:ext>
            </a:extLst>
          </p:cNvPr>
          <p:cNvPicPr>
            <a:picLocks noChangeAspect="1"/>
          </p:cNvPicPr>
          <p:nvPr/>
        </p:nvPicPr>
        <p:blipFill>
          <a:blip r:embed="rId4"/>
          <a:stretch>
            <a:fillRect/>
          </a:stretch>
        </p:blipFill>
        <p:spPr>
          <a:xfrm>
            <a:off x="8689194" y="602862"/>
            <a:ext cx="3251200" cy="3251200"/>
          </a:xfrm>
          <a:prstGeom prst="rect">
            <a:avLst/>
          </a:prstGeom>
        </p:spPr>
      </p:pic>
      <p:pic>
        <p:nvPicPr>
          <p:cNvPr id="4" name="Picture 3">
            <a:extLst>
              <a:ext uri="{FF2B5EF4-FFF2-40B4-BE49-F238E27FC236}">
                <a16:creationId xmlns:a16="http://schemas.microsoft.com/office/drawing/2014/main" id="{BB5BD51E-C040-B6DE-F0FB-1116B8B5D4E0}"/>
              </a:ext>
            </a:extLst>
          </p:cNvPr>
          <p:cNvPicPr>
            <a:picLocks noChangeAspect="1"/>
          </p:cNvPicPr>
          <p:nvPr/>
        </p:nvPicPr>
        <p:blipFill>
          <a:blip r:embed="rId5"/>
          <a:stretch>
            <a:fillRect/>
          </a:stretch>
        </p:blipFill>
        <p:spPr>
          <a:xfrm>
            <a:off x="485932" y="5804384"/>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704594" y="2334468"/>
            <a:ext cx="166712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crush</a:t>
            </a:r>
            <a:r>
              <a:rPr lang="en-GB" b="1" dirty="0">
                <a:latin typeface="Gill Sans MT" panose="020B0502020104020203" pitchFamily="34" charset="77"/>
                <a:sym typeface="American Typewriter"/>
              </a:rPr>
              <a:t>	</a:t>
            </a:r>
            <a:endParaRPr b="1" dirty="0">
              <a:latin typeface="Gill Sans MT" panose="020B0502020104020203" pitchFamily="34" charset="77"/>
              <a:sym typeface="American Typewriter"/>
            </a:endParaRPr>
          </a:p>
        </p:txBody>
      </p:sp>
      <p:sp>
        <p:nvSpPr>
          <p:cNvPr id="134" name="office"/>
          <p:cNvSpPr txBox="1"/>
          <p:nvPr/>
        </p:nvSpPr>
        <p:spPr>
          <a:xfrm>
            <a:off x="5323274" y="3191113"/>
            <a:ext cx="247503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distance</a:t>
            </a:r>
            <a:endParaRPr dirty="0">
              <a:latin typeface="Gill Sans MT" panose="020B0502020104020203" pitchFamily="34" charset="77"/>
            </a:endParaRPr>
          </a:p>
        </p:txBody>
      </p:sp>
      <p:sp>
        <p:nvSpPr>
          <p:cNvPr id="135" name="spare"/>
          <p:cNvSpPr txBox="1"/>
          <p:nvPr/>
        </p:nvSpPr>
        <p:spPr>
          <a:xfrm>
            <a:off x="5788133" y="4040712"/>
            <a:ext cx="154529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undo</a:t>
            </a:r>
            <a:endParaRPr b="1" dirty="0">
              <a:latin typeface="Gill Sans MT" panose="020B0502020104020203" pitchFamily="34" charset="77"/>
              <a:sym typeface="American Typewriter"/>
            </a:endParaRPr>
          </a:p>
        </p:txBody>
      </p:sp>
      <p:sp>
        <p:nvSpPr>
          <p:cNvPr id="136" name="chipped"/>
          <p:cNvSpPr txBox="1"/>
          <p:nvPr/>
        </p:nvSpPr>
        <p:spPr>
          <a:xfrm>
            <a:off x="5515630" y="4966512"/>
            <a:ext cx="2090317"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parade</a:t>
            </a:r>
            <a:endParaRPr dirty="0">
              <a:latin typeface="Gill Sans MT" panose="020B0502020104020203" pitchFamily="34" charset="77"/>
            </a:endParaRPr>
          </a:p>
        </p:txBody>
      </p:sp>
      <p:sp>
        <p:nvSpPr>
          <p:cNvPr id="137" name="lift"/>
          <p:cNvSpPr txBox="1"/>
          <p:nvPr/>
        </p:nvSpPr>
        <p:spPr>
          <a:xfrm>
            <a:off x="5836233" y="5837064"/>
            <a:ext cx="144911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wink</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405215" y="226338"/>
            <a:ext cx="985503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rate</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64801" y="5887012"/>
            <a:ext cx="9855034"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arrange</a:t>
            </a:r>
            <a:endParaRPr sz="19900" dirty="0">
              <a:latin typeface="Futura Medium" panose="020B0602020204020303" pitchFamily="34" charset="-79"/>
              <a:cs typeface="Futura Medium" panose="020B0602020204020303" pitchFamily="34" charset="-79"/>
            </a:endParaRPr>
          </a:p>
        </p:txBody>
      </p:sp>
      <p:pic>
        <p:nvPicPr>
          <p:cNvPr id="4" name="Picture 3">
            <a:extLst>
              <a:ext uri="{FF2B5EF4-FFF2-40B4-BE49-F238E27FC236}">
                <a16:creationId xmlns:a16="http://schemas.microsoft.com/office/drawing/2014/main" id="{35D71A52-61C1-0A0C-EF4A-AF7EA653F668}"/>
              </a:ext>
            </a:extLst>
          </p:cNvPr>
          <p:cNvPicPr>
            <a:picLocks noChangeAspect="1"/>
          </p:cNvPicPr>
          <p:nvPr/>
        </p:nvPicPr>
        <p:blipFill>
          <a:blip r:embed="rId4"/>
          <a:stretch>
            <a:fillRect/>
          </a:stretch>
        </p:blipFill>
        <p:spPr>
          <a:xfrm>
            <a:off x="518014" y="5724319"/>
            <a:ext cx="3251200" cy="3251200"/>
          </a:xfrm>
          <a:prstGeom prst="rect">
            <a:avLst/>
          </a:prstGeom>
        </p:spPr>
      </p:pic>
      <p:pic>
        <p:nvPicPr>
          <p:cNvPr id="5" name="Picture 4">
            <a:extLst>
              <a:ext uri="{FF2B5EF4-FFF2-40B4-BE49-F238E27FC236}">
                <a16:creationId xmlns:a16="http://schemas.microsoft.com/office/drawing/2014/main" id="{666135C1-B94D-E7D7-7B54-C4493F33C0EB}"/>
              </a:ext>
            </a:extLst>
          </p:cNvPr>
          <p:cNvPicPr>
            <a:picLocks noChangeAspect="1"/>
          </p:cNvPicPr>
          <p:nvPr/>
        </p:nvPicPr>
        <p:blipFill>
          <a:blip r:embed="rId5"/>
          <a:stretch>
            <a:fillRect/>
          </a:stretch>
        </p:blipFill>
        <p:spPr>
          <a:xfrm>
            <a:off x="7975007" y="602862"/>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9181748" y="-6298711"/>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35917" y="708362"/>
            <a:ext cx="1199989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clutch</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84217" y="5965253"/>
            <a:ext cx="10288591"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unkempt</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AF67E6B6-E840-70A9-5E57-EEE9F702AD20}"/>
              </a:ext>
            </a:extLst>
          </p:cNvPr>
          <p:cNvPicPr>
            <a:picLocks noChangeAspect="1"/>
          </p:cNvPicPr>
          <p:nvPr/>
        </p:nvPicPr>
        <p:blipFill>
          <a:blip r:embed="rId4"/>
          <a:stretch>
            <a:fillRect/>
          </a:stretch>
        </p:blipFill>
        <p:spPr>
          <a:xfrm>
            <a:off x="8558286" y="480767"/>
            <a:ext cx="3251200" cy="3251200"/>
          </a:xfrm>
          <a:prstGeom prst="rect">
            <a:avLst/>
          </a:prstGeom>
        </p:spPr>
      </p:pic>
      <p:pic>
        <p:nvPicPr>
          <p:cNvPr id="4" name="Picture 3">
            <a:extLst>
              <a:ext uri="{FF2B5EF4-FFF2-40B4-BE49-F238E27FC236}">
                <a16:creationId xmlns:a16="http://schemas.microsoft.com/office/drawing/2014/main" id="{0E196632-39B1-0D09-5AE5-F5DE532001C8}"/>
              </a:ext>
            </a:extLst>
          </p:cNvPr>
          <p:cNvPicPr>
            <a:picLocks noChangeAspect="1"/>
          </p:cNvPicPr>
          <p:nvPr/>
        </p:nvPicPr>
        <p:blipFill>
          <a:blip r:embed="rId5"/>
          <a:stretch>
            <a:fillRect/>
          </a:stretch>
        </p:blipFill>
        <p:spPr>
          <a:xfrm>
            <a:off x="518538" y="5279253"/>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913229" y="3425812"/>
            <a:ext cx="1295227"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rate</a:t>
            </a:r>
            <a:endParaRPr b="1" dirty="0">
              <a:latin typeface="Gill Sans MT" panose="020B0502020104020203" pitchFamily="34" charset="77"/>
              <a:sym typeface="American Typewriter"/>
            </a:endParaRPr>
          </a:p>
        </p:txBody>
      </p:sp>
      <p:sp>
        <p:nvSpPr>
          <p:cNvPr id="140" name="tolerate"/>
          <p:cNvSpPr txBox="1"/>
          <p:nvPr/>
        </p:nvSpPr>
        <p:spPr>
          <a:xfrm>
            <a:off x="5752918" y="2529859"/>
            <a:ext cx="1615827"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dwell</a:t>
            </a:r>
            <a:endParaRPr dirty="0">
              <a:latin typeface="Gill Sans MT" panose="020B0502020104020203" pitchFamily="34" charset="77"/>
            </a:endParaRPr>
          </a:p>
        </p:txBody>
      </p:sp>
      <p:sp>
        <p:nvSpPr>
          <p:cNvPr id="141" name="fixation"/>
          <p:cNvSpPr txBox="1"/>
          <p:nvPr/>
        </p:nvSpPr>
        <p:spPr>
          <a:xfrm>
            <a:off x="5390649" y="4288111"/>
            <a:ext cx="2340384"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arrange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575975" y="5195811"/>
            <a:ext cx="1853072"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clutch</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152797" y="6004340"/>
            <a:ext cx="269945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unkempt</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62411" y="1309202"/>
            <a:ext cx="209352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crush</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771110" y="4147321"/>
            <a:ext cx="6705921"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To crush something means to press it very hard so that its shape is destroyed or so that it breaks into pieces.</a:t>
            </a:r>
          </a:p>
        </p:txBody>
      </p:sp>
      <p:sp>
        <p:nvSpPr>
          <p:cNvPr id="155" name="The was a tear in Freddie’s new school jumper."/>
          <p:cNvSpPr txBox="1"/>
          <p:nvPr/>
        </p:nvSpPr>
        <p:spPr>
          <a:xfrm>
            <a:off x="-32634" y="665124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Janise tried not to </a:t>
            </a:r>
            <a:r>
              <a:rPr lang="en-GB" b="1" dirty="0"/>
              <a:t>crush</a:t>
            </a:r>
            <a:r>
              <a:rPr lang="en-GB" dirty="0"/>
              <a:t> her paper in her bag.</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crush</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3153435889"/>
              </p:ext>
            </p:extLst>
          </p:nvPr>
        </p:nvGraphicFramePr>
        <p:xfrm>
          <a:off x="52520" y="7667413"/>
          <a:ext cx="12914533" cy="1804446"/>
        </p:xfrm>
        <a:graphic>
          <a:graphicData uri="http://schemas.openxmlformats.org/drawingml/2006/table">
            <a:tbl>
              <a:tblPr firstRow="1" bandRow="1">
                <a:tableStyleId>{5940675A-B579-460E-94D1-54222C63F5DA}</a:tableStyleId>
              </a:tblPr>
              <a:tblGrid>
                <a:gridCol w="2877188">
                  <a:extLst>
                    <a:ext uri="{9D8B030D-6E8A-4147-A177-3AD203B41FA5}">
                      <a16:colId xmlns:a16="http://schemas.microsoft.com/office/drawing/2014/main" val="1062734036"/>
                    </a:ext>
                  </a:extLst>
                </a:gridCol>
                <a:gridCol w="2877188">
                  <a:extLst>
                    <a:ext uri="{9D8B030D-6E8A-4147-A177-3AD203B41FA5}">
                      <a16:colId xmlns:a16="http://schemas.microsoft.com/office/drawing/2014/main" val="2844254734"/>
                    </a:ext>
                  </a:extLst>
                </a:gridCol>
                <a:gridCol w="2877188">
                  <a:extLst>
                    <a:ext uri="{9D8B030D-6E8A-4147-A177-3AD203B41FA5}">
                      <a16:colId xmlns:a16="http://schemas.microsoft.com/office/drawing/2014/main" val="277516935"/>
                    </a:ext>
                  </a:extLst>
                </a:gridCol>
                <a:gridCol w="1405781">
                  <a:extLst>
                    <a:ext uri="{9D8B030D-6E8A-4147-A177-3AD203B41FA5}">
                      <a16:colId xmlns:a16="http://schemas.microsoft.com/office/drawing/2014/main" val="2209242225"/>
                    </a:ext>
                  </a:extLst>
                </a:gridCol>
                <a:gridCol w="287718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compress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release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rush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deeply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squash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uncompress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brush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totally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04EE3626-8596-1943-3D6F-476444662411}"/>
              </a:ext>
            </a:extLst>
          </p:cNvPr>
          <p:cNvPicPr>
            <a:picLocks noChangeAspect="1"/>
          </p:cNvPicPr>
          <p:nvPr/>
        </p:nvPicPr>
        <p:blipFill>
          <a:blip r:embed="rId4"/>
          <a:stretch>
            <a:fillRect/>
          </a:stretch>
        </p:blipFill>
        <p:spPr>
          <a:xfrm>
            <a:off x="8514025" y="2897704"/>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82325" y="1309202"/>
            <a:ext cx="305372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distance</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374061"/>
            <a:ext cx="671954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When two things are very far apart, you talk about the distance between them.</a:t>
            </a:r>
          </a:p>
        </p:txBody>
      </p:sp>
      <p:sp>
        <p:nvSpPr>
          <p:cNvPr id="155" name="The was a tear in Freddie’s new school jumper."/>
          <p:cNvSpPr txBox="1"/>
          <p:nvPr/>
        </p:nvSpPr>
        <p:spPr>
          <a:xfrm>
            <a:off x="128475" y="66997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measured the </a:t>
            </a:r>
            <a:r>
              <a:rPr lang="en-GB" b="1" dirty="0"/>
              <a:t>distance</a:t>
            </a:r>
            <a:r>
              <a:rPr lang="en-GB" dirty="0"/>
              <a:t> between the themselves.</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dis-tance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1135475545"/>
              </p:ext>
            </p:extLst>
          </p:nvPr>
        </p:nvGraphicFramePr>
        <p:xfrm>
          <a:off x="5110" y="7654141"/>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gap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out-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existence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vast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scope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resistance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considerable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70365FD3-4314-7CE7-3110-29B22C64F768}"/>
              </a:ext>
            </a:extLst>
          </p:cNvPr>
          <p:cNvPicPr>
            <a:picLocks noChangeAspect="1"/>
          </p:cNvPicPr>
          <p:nvPr/>
        </p:nvPicPr>
        <p:blipFill>
          <a:blip r:embed="rId4"/>
          <a:stretch>
            <a:fillRect/>
          </a:stretch>
        </p:blipFill>
        <p:spPr>
          <a:xfrm>
            <a:off x="8451283" y="2875356"/>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32950" y="1309202"/>
            <a:ext cx="195245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undo</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9137" y="4635025"/>
            <a:ext cx="7596688"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To undo something that has been done means to reverse its effect.</a:t>
            </a:r>
          </a:p>
        </p:txBody>
      </p:sp>
      <p:sp>
        <p:nvSpPr>
          <p:cNvPr id="155" name="The was a tear in Freddie’s new school jumper."/>
          <p:cNvSpPr txBox="1"/>
          <p:nvPr/>
        </p:nvSpPr>
        <p:spPr>
          <a:xfrm>
            <a:off x="19713" y="665103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Bell tried to </a:t>
            </a:r>
            <a:r>
              <a:rPr lang="en-GB" b="1" dirty="0"/>
              <a:t>undo</a:t>
            </a:r>
            <a:r>
              <a:rPr lang="en-GB" dirty="0"/>
              <a:t> the mistake on her worksheet.</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un-do</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3268181051"/>
              </p:ext>
            </p:extLst>
          </p:nvPr>
        </p:nvGraphicFramePr>
        <p:xfrm>
          <a:off x="5110" y="7635480"/>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unlock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button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into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easily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loosen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fasten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view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9A276383-916C-F05F-AB92-C9C218CBE1D2}"/>
              </a:ext>
            </a:extLst>
          </p:cNvPr>
          <p:cNvPicPr>
            <a:picLocks noChangeAspect="1"/>
          </p:cNvPicPr>
          <p:nvPr/>
        </p:nvPicPr>
        <p:blipFill>
          <a:blip r:embed="rId4"/>
          <a:stretch>
            <a:fillRect/>
          </a:stretch>
        </p:blipFill>
        <p:spPr>
          <a:xfrm>
            <a:off x="8451283" y="2940330"/>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9" y="358710"/>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29215" y="1309202"/>
            <a:ext cx="255999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parade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0" y="6697139"/>
            <a:ext cx="13127900"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a:t>
            </a:r>
            <a:r>
              <a:rPr lang="en-GB" b="1" dirty="0"/>
              <a:t>paraded</a:t>
            </a:r>
            <a:r>
              <a:rPr lang="en-GB" dirty="0"/>
              <a:t> their artwork around the classroom.</a:t>
            </a:r>
            <a:endParaRPr lang="en-GB"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pa-rade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858047372"/>
              </p:ext>
            </p:extLst>
          </p:nvPr>
        </p:nvGraphicFramePr>
        <p:xfrm>
          <a:off x="5110" y="767018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show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conceal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made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proudly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march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trade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loudly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01264C2-F10B-A199-AB4C-620311D29941}"/>
              </a:ext>
            </a:extLst>
          </p:cNvPr>
          <p:cNvSpPr txBox="1"/>
          <p:nvPr/>
        </p:nvSpPr>
        <p:spPr>
          <a:xfrm flipH="1">
            <a:off x="725807" y="4376411"/>
            <a:ext cx="7150501"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people parade something, they show it in public so that it can be admired.</a:t>
            </a:r>
          </a:p>
        </p:txBody>
      </p:sp>
      <p:pic>
        <p:nvPicPr>
          <p:cNvPr id="3" name="Picture 2">
            <a:extLst>
              <a:ext uri="{FF2B5EF4-FFF2-40B4-BE49-F238E27FC236}">
                <a16:creationId xmlns:a16="http://schemas.microsoft.com/office/drawing/2014/main" id="{DCD698A1-693F-03BD-30B6-9BA171DF21F4}"/>
              </a:ext>
            </a:extLst>
          </p:cNvPr>
          <p:cNvPicPr>
            <a:picLocks noChangeAspect="1"/>
          </p:cNvPicPr>
          <p:nvPr/>
        </p:nvPicPr>
        <p:blipFill>
          <a:blip r:embed="rId4"/>
          <a:stretch>
            <a:fillRect/>
          </a:stretch>
        </p:blipFill>
        <p:spPr>
          <a:xfrm>
            <a:off x="8551365" y="2966211"/>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9" y="358710"/>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27892" y="1304757"/>
            <a:ext cx="182421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wink</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58004" y="675751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Ms Legg gave a quick </a:t>
            </a:r>
            <a:r>
              <a:rPr lang="en-GB" b="1" dirty="0"/>
              <a:t>wink</a:t>
            </a:r>
            <a:r>
              <a:rPr lang="en-GB" dirty="0"/>
              <a:t> to Arla who answered correctly.</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07074" y="2207203"/>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wink</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389815405"/>
              </p:ext>
            </p:extLst>
          </p:nvPr>
        </p:nvGraphicFramePr>
        <p:xfrm>
          <a:off x="5110" y="763188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blink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think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flutter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drink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subtly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72650FBB-B276-E967-B947-AD9666DA8557}"/>
              </a:ext>
            </a:extLst>
          </p:cNvPr>
          <p:cNvSpPr txBox="1"/>
          <p:nvPr/>
        </p:nvSpPr>
        <p:spPr>
          <a:xfrm>
            <a:off x="358277" y="4103808"/>
            <a:ext cx="7580337"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i="0" u="none" strike="noStrike" cap="none" spc="0" normalizeH="0" baseline="0" dirty="0">
                <a:ln>
                  <a:noFill/>
                </a:ln>
                <a:solidFill>
                  <a:srgbClr val="000000"/>
                </a:solidFill>
                <a:effectLst/>
                <a:uFillTx/>
                <a:latin typeface="Gill Sans MT" panose="020B0502020104020203" pitchFamily="34" charset="77"/>
                <a:sym typeface="Helvetica Light"/>
              </a:rPr>
              <a:t>When you wink at someone, you look towards them and close one eye very briefly, usually as a signal that something is a joke or a secret.</a:t>
            </a:r>
          </a:p>
        </p:txBody>
      </p:sp>
      <p:pic>
        <p:nvPicPr>
          <p:cNvPr id="3" name="Picture 2">
            <a:extLst>
              <a:ext uri="{FF2B5EF4-FFF2-40B4-BE49-F238E27FC236}">
                <a16:creationId xmlns:a16="http://schemas.microsoft.com/office/drawing/2014/main" id="{46BFD606-BE37-884F-269A-E4C2F9B42920}"/>
              </a:ext>
            </a:extLst>
          </p:cNvPr>
          <p:cNvPicPr>
            <a:picLocks noChangeAspect="1"/>
          </p:cNvPicPr>
          <p:nvPr/>
        </p:nvPicPr>
        <p:blipFill>
          <a:blip r:embed="rId4"/>
          <a:stretch>
            <a:fillRect/>
          </a:stretch>
        </p:blipFill>
        <p:spPr>
          <a:xfrm>
            <a:off x="8451283" y="3079237"/>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45575</TotalTime>
  <Words>1313</Words>
  <Application>Microsoft Macintosh PowerPoint</Application>
  <PresentationFormat>Custom</PresentationFormat>
  <Paragraphs>351</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1443</cp:revision>
  <dcterms:modified xsi:type="dcterms:W3CDTF">2025-03-18T09:16:15Z</dcterms:modified>
</cp:coreProperties>
</file>